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74" r:id="rId5"/>
    <p:sldId id="298" r:id="rId6"/>
    <p:sldId id="299" r:id="rId7"/>
    <p:sldId id="300" r:id="rId8"/>
    <p:sldId id="301" r:id="rId9"/>
    <p:sldId id="302" r:id="rId10"/>
    <p:sldId id="303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58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7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1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4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5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76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4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8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5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19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2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39B2E-8175-4DCF-8E87-5BEF4B48DC1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5E12-ACB1-48C0-8443-2A62197E2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0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video" Target="../media/media1.avi"/><Relationship Id="rId7" Type="http://schemas.openxmlformats.org/officeDocument/2006/relationships/oleObject" Target="../embeddings/oleObject4.bin"/><Relationship Id="rId2" Type="http://schemas.microsoft.com/office/2007/relationships/media" Target="../media/media1.avi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Exponential Growth and Decay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Exponential Decay</a:t>
            </a:r>
            <a:br>
              <a:rPr lang="en-US" smtClean="0"/>
            </a:br>
            <a:r>
              <a:rPr lang="en-US" smtClean="0"/>
              <a:t>Depreciation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0" y="1875305"/>
            <a:ext cx="34480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You buy a new car for $22,000.  The value of the car decreases by 12.5%.  What is the value of the car after 4 years.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344785"/>
              </p:ext>
            </p:extLst>
          </p:nvPr>
        </p:nvGraphicFramePr>
        <p:xfrm>
          <a:off x="21771" y="4038600"/>
          <a:ext cx="268605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1371600" imgH="368280" progId="Equation.DSMT4">
                  <p:embed/>
                </p:oleObj>
              </mc:Choice>
              <mc:Fallback>
                <p:oleObj name="Equation" r:id="rId3" imgW="1371600" imgH="36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71" y="4038600"/>
                        <a:ext cx="268605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5175380"/>
            <a:ext cx="26860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 </a:t>
            </a:r>
            <a:r>
              <a:rPr lang="en-US" i="1" dirty="0"/>
              <a:t>y</a:t>
            </a:r>
            <a:r>
              <a:rPr lang="en-US" dirty="0"/>
              <a:t> = ?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 </a:t>
            </a:r>
            <a:r>
              <a:rPr lang="en-US" i="1" dirty="0"/>
              <a:t>a</a:t>
            </a:r>
            <a:r>
              <a:rPr lang="en-US" dirty="0"/>
              <a:t> = $22,000</a:t>
            </a:r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763583"/>
              </p:ext>
            </p:extLst>
          </p:nvPr>
        </p:nvGraphicFramePr>
        <p:xfrm>
          <a:off x="223837" y="6477000"/>
          <a:ext cx="3000375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5" imgW="1168200" imgH="583920" progId="Equation.3">
                  <p:embed/>
                </p:oleObj>
              </mc:Choice>
              <mc:Fallback>
                <p:oleObj name="Equation" r:id="rId5" imgW="11682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" y="6477000"/>
                        <a:ext cx="3000375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&amp; M 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3030141" cy="461433"/>
          </a:xfrm>
        </p:spPr>
        <p:txBody>
          <a:bodyPr/>
          <a:lstStyle/>
          <a:p>
            <a:r>
              <a:rPr lang="en-US" dirty="0" smtClean="0"/>
              <a:t>Part 1-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9101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happened to the number of M&amp;Ms?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52800" y="1600200"/>
            <a:ext cx="3031331" cy="461433"/>
          </a:xfrm>
        </p:spPr>
        <p:txBody>
          <a:bodyPr/>
          <a:lstStyle/>
          <a:p>
            <a:r>
              <a:rPr lang="en-US" dirty="0" smtClean="0"/>
              <a:t>Part 2-Decay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8339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happened to the number of M&amp;Ms?</a:t>
            </a:r>
          </a:p>
          <a:p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04631" y="3810000"/>
            <a:ext cx="3030141" cy="4550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Increased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534772" y="3810000"/>
            <a:ext cx="3030141" cy="4550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Decreased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81000" y="4417482"/>
            <a:ext cx="3030141" cy="910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70C0"/>
                </a:solidFill>
              </a:rPr>
              <a:t>What was true about the values of a &amp;b?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3392480" y="4450568"/>
            <a:ext cx="3030141" cy="910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70C0"/>
                </a:solidFill>
              </a:rPr>
              <a:t>What was true about the values of a &amp;b?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81000" y="5488123"/>
            <a:ext cx="3030141" cy="9101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70C0"/>
                </a:solidFill>
              </a:rPr>
              <a:t>a is the starting number of M&amp;Ms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 &gt;1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3392480" y="5513135"/>
            <a:ext cx="3030141" cy="9101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70C0"/>
                </a:solidFill>
              </a:rPr>
              <a:t>a is the starting number of M&amp;Ms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 &lt; 1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184"/>
            <a:ext cx="6172200" cy="649816"/>
          </a:xfrm>
        </p:spPr>
        <p:txBody>
          <a:bodyPr/>
          <a:lstStyle/>
          <a:p>
            <a:r>
              <a:rPr lang="en-US" sz="3600"/>
              <a:t>10.1– Exponential Funtions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117600"/>
            <a:ext cx="6172200" cy="7620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u="sng"/>
              <a:t>Ex. 1</a:t>
            </a:r>
            <a:r>
              <a:rPr lang="en-US" sz="2400"/>
              <a:t>  Sketch the graph of </a:t>
            </a:r>
            <a:r>
              <a:rPr lang="en-US" sz="2400" i="1"/>
              <a:t>y</a:t>
            </a:r>
            <a:r>
              <a:rPr lang="en-US" sz="2400"/>
              <a:t> = 2</a:t>
            </a:r>
            <a:r>
              <a:rPr lang="en-US" sz="2400" baseline="30000"/>
              <a:t>x</a:t>
            </a:r>
            <a:r>
              <a:rPr lang="en-US" sz="2400"/>
              <a:t>.  Then state the functions domain &amp; range.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*Sketch of graph </a:t>
            </a:r>
            <a:r>
              <a:rPr lang="en-US" sz="2400" b="1"/>
              <a:t>must have</a:t>
            </a:r>
            <a:r>
              <a:rPr lang="en-US" sz="2400"/>
              <a:t> </a:t>
            </a:r>
            <a:r>
              <a:rPr lang="en-US" sz="2400" i="1"/>
              <a:t>y</a:t>
            </a:r>
            <a:r>
              <a:rPr lang="en-US" sz="2400"/>
              <a:t>-intercept &amp; four other coordinate points.  </a:t>
            </a:r>
            <a:r>
              <a:rPr lang="en-US" sz="2400" i="1"/>
              <a:t>Use the “table” function on your TI-83!</a:t>
            </a: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aseline="30000"/>
          </a:p>
        </p:txBody>
      </p:sp>
      <p:graphicFrame>
        <p:nvGraphicFramePr>
          <p:cNvPr id="91140" name="Group 4"/>
          <p:cNvGraphicFramePr>
            <a:graphicFrameLocks noGrp="1"/>
          </p:cNvGraphicFramePr>
          <p:nvPr>
            <p:ph sz="half" idx="4294967295"/>
          </p:nvPr>
        </p:nvGraphicFramePr>
        <p:xfrm>
          <a:off x="857250" y="3860800"/>
          <a:ext cx="2171700" cy="4165602"/>
        </p:xfrm>
        <a:graphic>
          <a:graphicData uri="http://schemas.openxmlformats.org/drawingml/2006/table">
            <a:tbl>
              <a:tblPr/>
              <a:tblGrid>
                <a:gridCol w="361950"/>
                <a:gridCol w="361950"/>
                <a:gridCol w="361950"/>
                <a:gridCol w="361950"/>
                <a:gridCol w="361950"/>
                <a:gridCol w="361950"/>
              </a:tblGrid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1191" name="Line 55"/>
          <p:cNvSpPr>
            <a:spLocks noChangeShapeType="1"/>
          </p:cNvSpPr>
          <p:nvPr/>
        </p:nvSpPr>
        <p:spPr bwMode="auto">
          <a:xfrm>
            <a:off x="1943100" y="3657600"/>
            <a:ext cx="0" cy="457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92" name="Line 56"/>
          <p:cNvSpPr>
            <a:spLocks noChangeShapeType="1"/>
          </p:cNvSpPr>
          <p:nvPr/>
        </p:nvSpPr>
        <p:spPr bwMode="auto">
          <a:xfrm>
            <a:off x="742950" y="7315200"/>
            <a:ext cx="245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91193" name="Group 5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72253570"/>
              </p:ext>
            </p:extLst>
          </p:nvPr>
        </p:nvGraphicFramePr>
        <p:xfrm>
          <a:off x="4286250" y="3759200"/>
          <a:ext cx="2114550" cy="4145280"/>
        </p:xfrm>
        <a:graphic>
          <a:graphicData uri="http://schemas.openxmlformats.org/drawingml/2006/table">
            <a:tbl>
              <a:tblPr/>
              <a:tblGrid>
                <a:gridCol w="961159"/>
                <a:gridCol w="1153391"/>
              </a:tblGrid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x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y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0.25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</a:rPr>
                        <a:t>0.5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1216" name="Oval 80"/>
          <p:cNvSpPr>
            <a:spLocks noChangeArrowheads="1"/>
          </p:cNvSpPr>
          <p:nvPr/>
        </p:nvSpPr>
        <p:spPr bwMode="auto">
          <a:xfrm>
            <a:off x="1885950" y="6604000"/>
            <a:ext cx="114300" cy="203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17" name="Oval 81"/>
          <p:cNvSpPr>
            <a:spLocks noChangeArrowheads="1"/>
          </p:cNvSpPr>
          <p:nvPr/>
        </p:nvSpPr>
        <p:spPr bwMode="auto">
          <a:xfrm>
            <a:off x="1143000" y="7010400"/>
            <a:ext cx="114300" cy="203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18" name="Oval 82"/>
          <p:cNvSpPr>
            <a:spLocks noChangeArrowheads="1"/>
          </p:cNvSpPr>
          <p:nvPr/>
        </p:nvSpPr>
        <p:spPr bwMode="auto">
          <a:xfrm>
            <a:off x="1543050" y="6908800"/>
            <a:ext cx="114300" cy="203200"/>
          </a:xfrm>
          <a:prstGeom prst="ellipse">
            <a:avLst/>
          </a:prstGeom>
          <a:solidFill>
            <a:srgbClr val="00CC00"/>
          </a:solidFill>
          <a:ln w="9525">
            <a:solidFill>
              <a:srgbClr val="00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19" name="Oval 83"/>
          <p:cNvSpPr>
            <a:spLocks noChangeArrowheads="1"/>
          </p:cNvSpPr>
          <p:nvPr/>
        </p:nvSpPr>
        <p:spPr bwMode="auto">
          <a:xfrm>
            <a:off x="2628900" y="4470400"/>
            <a:ext cx="114300" cy="203200"/>
          </a:xfrm>
          <a:prstGeom prst="ellipse">
            <a:avLst/>
          </a:prstGeom>
          <a:solidFill>
            <a:srgbClr val="CC0066"/>
          </a:solidFill>
          <a:ln w="9525">
            <a:solidFill>
              <a:srgbClr val="CC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20" name="Oval 84"/>
          <p:cNvSpPr>
            <a:spLocks noChangeArrowheads="1"/>
          </p:cNvSpPr>
          <p:nvPr/>
        </p:nvSpPr>
        <p:spPr bwMode="auto">
          <a:xfrm>
            <a:off x="2228850" y="5892800"/>
            <a:ext cx="114300" cy="203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21" name="Freeform 85"/>
          <p:cNvSpPr>
            <a:spLocks/>
          </p:cNvSpPr>
          <p:nvPr/>
        </p:nvSpPr>
        <p:spPr bwMode="auto">
          <a:xfrm>
            <a:off x="857250" y="3657600"/>
            <a:ext cx="2057400" cy="3623733"/>
          </a:xfrm>
          <a:custGeom>
            <a:avLst/>
            <a:gdLst>
              <a:gd name="T0" fmla="*/ 0 w 1728"/>
              <a:gd name="T1" fmla="*/ 1632 h 1712"/>
              <a:gd name="T2" fmla="*/ 912 w 1728"/>
              <a:gd name="T3" fmla="*/ 1440 h 1712"/>
              <a:gd name="T4" fmla="*/ 1728 w 1728"/>
              <a:gd name="T5" fmla="*/ 0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8" h="1712">
                <a:moveTo>
                  <a:pt x="0" y="1632"/>
                </a:moveTo>
                <a:cubicBezTo>
                  <a:pt x="312" y="1672"/>
                  <a:pt x="624" y="1712"/>
                  <a:pt x="912" y="1440"/>
                </a:cubicBezTo>
                <a:cubicBezTo>
                  <a:pt x="1200" y="1168"/>
                  <a:pt x="1464" y="584"/>
                  <a:pt x="1728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2900" y="406401"/>
            <a:ext cx="6172200" cy="7761817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u="sng"/>
              <a:t>Ex. 2</a:t>
            </a:r>
            <a:r>
              <a:rPr lang="en-US" sz="2800"/>
              <a:t>  Sketch the graph of </a:t>
            </a:r>
            <a:r>
              <a:rPr lang="en-US" sz="2800" i="1"/>
              <a:t>y</a:t>
            </a:r>
            <a:r>
              <a:rPr lang="en-US" sz="2800"/>
              <a:t> = (</a:t>
            </a:r>
            <a:r>
              <a:rPr lang="en-US" sz="2800">
                <a:cs typeface="Arial" pitchFamily="34" charset="0"/>
              </a:rPr>
              <a:t>⅞)</a:t>
            </a:r>
            <a:r>
              <a:rPr lang="en-US" sz="2800" baseline="30000"/>
              <a:t>x</a:t>
            </a:r>
            <a:r>
              <a:rPr lang="en-US" sz="2800"/>
              <a:t>.  Then state the 	functions domain &amp; range.</a:t>
            </a:r>
          </a:p>
          <a:p>
            <a:pPr>
              <a:buFontTx/>
              <a:buNone/>
            </a:pPr>
            <a:endParaRPr lang="en-US" sz="2800"/>
          </a:p>
        </p:txBody>
      </p:sp>
      <p:graphicFrame>
        <p:nvGraphicFramePr>
          <p:cNvPr id="92163" name="Group 3"/>
          <p:cNvGraphicFramePr>
            <a:graphicFrameLocks noGrp="1"/>
          </p:cNvGraphicFramePr>
          <p:nvPr/>
        </p:nvGraphicFramePr>
        <p:xfrm>
          <a:off x="914400" y="2946400"/>
          <a:ext cx="2171700" cy="4165602"/>
        </p:xfrm>
        <a:graphic>
          <a:graphicData uri="http://schemas.openxmlformats.org/drawingml/2006/table">
            <a:tbl>
              <a:tblPr/>
              <a:tblGrid>
                <a:gridCol w="361950"/>
                <a:gridCol w="361950"/>
                <a:gridCol w="361950"/>
                <a:gridCol w="361950"/>
                <a:gridCol w="361950"/>
                <a:gridCol w="361950"/>
              </a:tblGrid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14" name="Line 54"/>
          <p:cNvSpPr>
            <a:spLocks noChangeShapeType="1"/>
          </p:cNvSpPr>
          <p:nvPr/>
        </p:nvSpPr>
        <p:spPr bwMode="auto">
          <a:xfrm>
            <a:off x="2000250" y="2743200"/>
            <a:ext cx="0" cy="457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15" name="Line 55"/>
          <p:cNvSpPr>
            <a:spLocks noChangeShapeType="1"/>
          </p:cNvSpPr>
          <p:nvPr/>
        </p:nvSpPr>
        <p:spPr bwMode="auto">
          <a:xfrm>
            <a:off x="800100" y="6400800"/>
            <a:ext cx="245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92252" name="Group 9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86400207"/>
              </p:ext>
            </p:extLst>
          </p:nvPr>
        </p:nvGraphicFramePr>
        <p:xfrm>
          <a:off x="3886200" y="2743200"/>
          <a:ext cx="2400301" cy="5144345"/>
        </p:xfrm>
        <a:graphic>
          <a:graphicData uri="http://schemas.openxmlformats.org/drawingml/2006/table">
            <a:tbl>
              <a:tblPr/>
              <a:tblGrid>
                <a:gridCol w="584003"/>
                <a:gridCol w="1816298"/>
              </a:tblGrid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x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y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1.3061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</a:rPr>
                        <a:t>1.1429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0.875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" pitchFamily="34" charset="0"/>
                        </a:rPr>
                        <a:t>0.76563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53" name="Oval 93"/>
          <p:cNvSpPr>
            <a:spLocks noChangeArrowheads="1"/>
          </p:cNvSpPr>
          <p:nvPr/>
        </p:nvSpPr>
        <p:spPr bwMode="auto">
          <a:xfrm>
            <a:off x="1943100" y="5588000"/>
            <a:ext cx="114300" cy="203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4" name="Oval 94"/>
          <p:cNvSpPr>
            <a:spLocks noChangeArrowheads="1"/>
          </p:cNvSpPr>
          <p:nvPr/>
        </p:nvSpPr>
        <p:spPr bwMode="auto">
          <a:xfrm>
            <a:off x="1200150" y="5384800"/>
            <a:ext cx="114300" cy="2032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5" name="Oval 95"/>
          <p:cNvSpPr>
            <a:spLocks noChangeArrowheads="1"/>
          </p:cNvSpPr>
          <p:nvPr/>
        </p:nvSpPr>
        <p:spPr bwMode="auto">
          <a:xfrm>
            <a:off x="1600200" y="5486400"/>
            <a:ext cx="114300" cy="203200"/>
          </a:xfrm>
          <a:prstGeom prst="ellipse">
            <a:avLst/>
          </a:prstGeom>
          <a:solidFill>
            <a:srgbClr val="00CC00"/>
          </a:solidFill>
          <a:ln w="9525">
            <a:solidFill>
              <a:srgbClr val="00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6" name="Oval 96"/>
          <p:cNvSpPr>
            <a:spLocks noChangeArrowheads="1"/>
          </p:cNvSpPr>
          <p:nvPr/>
        </p:nvSpPr>
        <p:spPr bwMode="auto">
          <a:xfrm>
            <a:off x="2686050" y="5791200"/>
            <a:ext cx="114300" cy="203200"/>
          </a:xfrm>
          <a:prstGeom prst="ellipse">
            <a:avLst/>
          </a:prstGeom>
          <a:solidFill>
            <a:srgbClr val="CC0066"/>
          </a:solidFill>
          <a:ln w="9525">
            <a:solidFill>
              <a:srgbClr val="CC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7" name="Oval 97"/>
          <p:cNvSpPr>
            <a:spLocks noChangeArrowheads="1"/>
          </p:cNvSpPr>
          <p:nvPr/>
        </p:nvSpPr>
        <p:spPr bwMode="auto">
          <a:xfrm>
            <a:off x="2343150" y="5689600"/>
            <a:ext cx="114300" cy="203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8" name="Freeform 98"/>
          <p:cNvSpPr>
            <a:spLocks/>
          </p:cNvSpPr>
          <p:nvPr/>
        </p:nvSpPr>
        <p:spPr bwMode="auto">
          <a:xfrm rot="21230873">
            <a:off x="914400" y="5147733"/>
            <a:ext cx="2343150" cy="880533"/>
          </a:xfrm>
          <a:custGeom>
            <a:avLst/>
            <a:gdLst>
              <a:gd name="T0" fmla="*/ 0 w 2784"/>
              <a:gd name="T1" fmla="*/ 0 h 416"/>
              <a:gd name="T2" fmla="*/ 912 w 2784"/>
              <a:gd name="T3" fmla="*/ 192 h 416"/>
              <a:gd name="T4" fmla="*/ 2400 w 2784"/>
              <a:gd name="T5" fmla="*/ 384 h 416"/>
              <a:gd name="T6" fmla="*/ 2784 w 2784"/>
              <a:gd name="T7" fmla="*/ 384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84" h="416">
                <a:moveTo>
                  <a:pt x="0" y="0"/>
                </a:moveTo>
                <a:cubicBezTo>
                  <a:pt x="256" y="64"/>
                  <a:pt x="512" y="128"/>
                  <a:pt x="912" y="192"/>
                </a:cubicBezTo>
                <a:cubicBezTo>
                  <a:pt x="1312" y="256"/>
                  <a:pt x="2088" y="352"/>
                  <a:pt x="2400" y="384"/>
                </a:cubicBezTo>
                <a:cubicBezTo>
                  <a:pt x="2712" y="416"/>
                  <a:pt x="2748" y="400"/>
                  <a:pt x="2784" y="38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4274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42900" y="508001"/>
                <a:ext cx="6172200" cy="7188199"/>
              </a:xfrm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en-US" sz="2800" dirty="0" smtClean="0"/>
                  <a:t>Exponential Growth – for any equation in the form </a:t>
                </a:r>
                <a:r>
                  <a:rPr lang="en-US" sz="2800" i="1" dirty="0"/>
                  <a:t>y</a:t>
                </a:r>
                <a:r>
                  <a:rPr lang="en-US" sz="2800" dirty="0"/>
                  <a:t> = </a:t>
                </a:r>
                <a:r>
                  <a:rPr lang="en-US" sz="2800" i="1" dirty="0" err="1" smtClean="0"/>
                  <a:t>b</a:t>
                </a:r>
                <a:r>
                  <a:rPr lang="en-US" sz="2800" i="1" baseline="30000" dirty="0" err="1" smtClean="0"/>
                  <a:t>x</a:t>
                </a:r>
                <a:r>
                  <a:rPr lang="en-US" sz="2800" dirty="0"/>
                  <a:t>, </a:t>
                </a:r>
                <a:r>
                  <a:rPr lang="en-US" sz="2800" i="1" dirty="0" smtClean="0"/>
                  <a:t>b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&gt; 1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800" dirty="0"/>
                  <a:t>Exponential Decay – for any equation in the form </a:t>
                </a:r>
                <a:r>
                  <a:rPr lang="en-US" sz="2800" i="1" dirty="0"/>
                  <a:t>y</a:t>
                </a:r>
                <a:r>
                  <a:rPr lang="en-US" sz="2800" dirty="0"/>
                  <a:t> = </a:t>
                </a:r>
                <a:r>
                  <a:rPr lang="en-US" sz="2800" i="1" dirty="0" err="1" smtClean="0"/>
                  <a:t>b</a:t>
                </a:r>
                <a:r>
                  <a:rPr lang="en-US" sz="2800" i="1" baseline="30000" dirty="0" err="1" smtClean="0"/>
                  <a:t>x</a:t>
                </a:r>
                <a:r>
                  <a:rPr lang="en-US" sz="2800" dirty="0"/>
                  <a:t>, </a:t>
                </a:r>
                <a:r>
                  <a:rPr lang="en-US" sz="2800" i="1" dirty="0" smtClean="0"/>
                  <a:t>b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&lt; 1</a:t>
                </a: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u="sng" dirty="0"/>
                  <a:t>Ex. 3</a:t>
                </a:r>
                <a:r>
                  <a:rPr lang="en-US" sz="2800" dirty="0"/>
                  <a:t>  Determine whether each exponential </a:t>
                </a:r>
                <a:r>
                  <a:rPr lang="en-US" sz="2800" dirty="0" smtClean="0"/>
                  <a:t>function </a:t>
                </a:r>
                <a:r>
                  <a:rPr lang="en-US" sz="2800" dirty="0"/>
                  <a:t>represents exponential </a:t>
                </a:r>
                <a:r>
                  <a:rPr lang="en-US" sz="2800" i="1" dirty="0"/>
                  <a:t>growth</a:t>
                </a:r>
                <a:r>
                  <a:rPr lang="en-US" sz="2800" dirty="0"/>
                  <a:t> or 	</a:t>
                </a:r>
                <a:r>
                  <a:rPr lang="en-US" sz="2800" i="1" dirty="0"/>
                  <a:t>decay</a:t>
                </a:r>
                <a:r>
                  <a:rPr lang="en-US" sz="2800" dirty="0"/>
                  <a:t>.</a:t>
                </a: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dirty="0"/>
                  <a:t>		</a:t>
                </a:r>
                <a:r>
                  <a:rPr lang="en-US" sz="2800" dirty="0">
                    <a:solidFill>
                      <a:srgbClr val="0070C0"/>
                    </a:solidFill>
                  </a:rPr>
                  <a:t>a. </a:t>
                </a:r>
                <a:r>
                  <a:rPr lang="en-US" sz="2800" i="1" dirty="0">
                    <a:solidFill>
                      <a:srgbClr val="0070C0"/>
                    </a:solidFill>
                  </a:rPr>
                  <a:t>y</a:t>
                </a:r>
                <a:r>
                  <a:rPr lang="en-US" sz="2800" dirty="0">
                    <a:solidFill>
                      <a:srgbClr val="0070C0"/>
                    </a:solidFill>
                  </a:rPr>
                  <a:t> = 7</a:t>
                </a:r>
                <a:r>
                  <a:rPr lang="en-US" sz="2800" i="1" baseline="30000" dirty="0">
                    <a:solidFill>
                      <a:srgbClr val="0070C0"/>
                    </a:solidFill>
                  </a:rPr>
                  <a:t>x</a:t>
                </a:r>
                <a:r>
                  <a:rPr lang="en-US" sz="2800" i="1" dirty="0">
                    <a:solidFill>
                      <a:srgbClr val="0070C0"/>
                    </a:solidFill>
                  </a:rPr>
                  <a:t> </a:t>
                </a:r>
                <a:endParaRPr lang="en-US" sz="2800" i="1" dirty="0" smtClean="0">
                  <a:solidFill>
                    <a:srgbClr val="0070C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i="1" dirty="0">
                    <a:solidFill>
                      <a:srgbClr val="0070C0"/>
                    </a:solidFill>
                  </a:rPr>
                  <a:t>	</a:t>
                </a:r>
                <a:r>
                  <a:rPr lang="en-US" sz="2800" i="1" dirty="0" smtClean="0">
                    <a:solidFill>
                      <a:srgbClr val="0070C0"/>
                    </a:solidFill>
                  </a:rPr>
                  <a:t>	</a:t>
                </a:r>
                <a:r>
                  <a:rPr lang="en-US" sz="2800" i="1" dirty="0"/>
                  <a:t>			</a:t>
                </a:r>
                <a:r>
                  <a:rPr lang="en-US" sz="2800" b="1" i="1" dirty="0">
                    <a:solidFill>
                      <a:srgbClr val="0070C0"/>
                    </a:solidFill>
                  </a:rPr>
                  <a:t>growth</a:t>
                </a:r>
                <a:endParaRPr lang="en-US" sz="2800" i="1" dirty="0">
                  <a:solidFill>
                    <a:srgbClr val="0070C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dirty="0"/>
                  <a:t>		</a:t>
                </a:r>
                <a:r>
                  <a:rPr lang="en-US" sz="2800" dirty="0">
                    <a:solidFill>
                      <a:srgbClr val="FF0000"/>
                    </a:solidFill>
                  </a:rPr>
                  <a:t>b. </a:t>
                </a:r>
                <a:r>
                  <a:rPr lang="en-US" sz="2800" i="1" dirty="0">
                    <a:solidFill>
                      <a:srgbClr val="FF0000"/>
                    </a:solidFill>
                  </a:rPr>
                  <a:t>y</a:t>
                </a:r>
                <a:r>
                  <a:rPr lang="en-US" sz="2800" dirty="0">
                    <a:solidFill>
                      <a:srgbClr val="FF0000"/>
                    </a:solidFill>
                  </a:rPr>
                  <a:t> = (0.5)</a:t>
                </a:r>
                <a:r>
                  <a:rPr lang="en-US" sz="2800" i="1" baseline="30000" dirty="0">
                    <a:solidFill>
                      <a:srgbClr val="FF0000"/>
                    </a:solidFill>
                  </a:rPr>
                  <a:t>x		</a:t>
                </a:r>
                <a:r>
                  <a:rPr lang="en-US" sz="2800" i="1" baseline="30000" dirty="0" smtClean="0">
                    <a:solidFill>
                      <a:srgbClr val="FF0000"/>
                    </a:solidFill>
                  </a:rPr>
                  <a:t>	</a:t>
                </a: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b="1" i="1" baseline="30000" dirty="0">
                    <a:solidFill>
                      <a:srgbClr val="FF0000"/>
                    </a:solidFill>
                  </a:rPr>
                  <a:t>	</a:t>
                </a:r>
                <a:r>
                  <a:rPr lang="en-US" sz="2800" b="1" i="1" baseline="30000" dirty="0" smtClean="0">
                    <a:solidFill>
                      <a:srgbClr val="FF0000"/>
                    </a:solidFill>
                  </a:rPr>
                  <a:t>				</a:t>
                </a:r>
                <a:r>
                  <a:rPr lang="en-US" sz="2800" b="1" i="1" dirty="0" smtClean="0">
                    <a:solidFill>
                      <a:srgbClr val="FF0000"/>
                    </a:solidFill>
                  </a:rPr>
                  <a:t>decay</a:t>
                </a:r>
                <a:endParaRPr lang="en-US" sz="2800" i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dirty="0"/>
                  <a:t>		</a:t>
                </a:r>
                <a:r>
                  <a:rPr lang="en-US" sz="2800" dirty="0">
                    <a:solidFill>
                      <a:srgbClr val="0070C0"/>
                    </a:solidFill>
                  </a:rPr>
                  <a:t>c. </a:t>
                </a:r>
                <a:r>
                  <a:rPr lang="en-US" sz="2800" i="1" dirty="0">
                    <a:solidFill>
                      <a:srgbClr val="0070C0"/>
                    </a:solidFill>
                  </a:rPr>
                  <a:t>y</a:t>
                </a:r>
                <a:r>
                  <a:rPr lang="en-US" sz="2800" dirty="0">
                    <a:solidFill>
                      <a:srgbClr val="0070C0"/>
                    </a:solidFill>
                  </a:rPr>
                  <a:t> = 0.3(5)</a:t>
                </a:r>
                <a:r>
                  <a:rPr lang="en-US" sz="2800" i="1" baseline="30000" dirty="0">
                    <a:solidFill>
                      <a:srgbClr val="0070C0"/>
                    </a:solidFill>
                  </a:rPr>
                  <a:t>x</a:t>
                </a:r>
                <a:r>
                  <a:rPr lang="en-US" sz="2800" i="1" dirty="0">
                    <a:solidFill>
                      <a:srgbClr val="0070C0"/>
                    </a:solidFill>
                  </a:rPr>
                  <a:t>	</a:t>
                </a:r>
                <a:endParaRPr lang="en-US" sz="2800" i="1" dirty="0" smtClean="0">
                  <a:solidFill>
                    <a:srgbClr val="0070C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i="1" dirty="0">
                    <a:solidFill>
                      <a:srgbClr val="0070C0"/>
                    </a:solidFill>
                  </a:rPr>
                  <a:t>	</a:t>
                </a:r>
                <a:r>
                  <a:rPr lang="en-US" sz="2800" i="1" dirty="0" smtClean="0">
                    <a:solidFill>
                      <a:srgbClr val="0070C0"/>
                    </a:solidFill>
                  </a:rPr>
                  <a:t>		</a:t>
                </a:r>
                <a:r>
                  <a:rPr lang="en-US" sz="2800" i="1" dirty="0">
                    <a:solidFill>
                      <a:srgbClr val="0070C0"/>
                    </a:solidFill>
                  </a:rPr>
                  <a:t>	</a:t>
                </a:r>
                <a:r>
                  <a:rPr lang="en-US" sz="2800" i="1" dirty="0" smtClean="0">
                    <a:solidFill>
                      <a:srgbClr val="0070C0"/>
                    </a:solidFill>
                  </a:rPr>
                  <a:t>	</a:t>
                </a:r>
                <a:r>
                  <a:rPr lang="en-US" sz="2800" b="1" i="1" dirty="0" smtClean="0">
                    <a:solidFill>
                      <a:srgbClr val="0070C0"/>
                    </a:solidFill>
                  </a:rPr>
                  <a:t>growth</a:t>
                </a:r>
                <a:endParaRPr lang="en-US" sz="2800" dirty="0">
                  <a:solidFill>
                    <a:srgbClr val="0070C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dirty="0"/>
                  <a:t>		</a:t>
                </a:r>
                <a:r>
                  <a:rPr lang="en-US" sz="2800" dirty="0">
                    <a:solidFill>
                      <a:srgbClr val="FF0000"/>
                    </a:solidFill>
                  </a:rPr>
                  <a:t>d. </a:t>
                </a:r>
                <a:r>
                  <a:rPr lang="en-US" sz="2800" i="1" dirty="0">
                    <a:solidFill>
                      <a:srgbClr val="FF0000"/>
                    </a:solidFill>
                  </a:rPr>
                  <a:t>y</a:t>
                </a:r>
                <a:r>
                  <a:rPr lang="en-US" sz="2800" dirty="0">
                    <a:solidFill>
                      <a:srgbClr val="FF0000"/>
                    </a:solidFill>
                  </a:rPr>
                  <a:t> = 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4</a:t>
                </a:r>
                <a:r>
                  <a:rPr lang="en-US" sz="2800" baseline="30000" dirty="0" smtClean="0">
                    <a:solidFill>
                      <a:srgbClr val="FF0000"/>
                    </a:solidFill>
                  </a:rPr>
                  <a:t>-</a:t>
                </a:r>
                <a:r>
                  <a:rPr lang="en-US" sz="2800" i="1" baseline="30000" dirty="0" smtClean="0">
                    <a:solidFill>
                      <a:srgbClr val="FF0000"/>
                    </a:solidFill>
                  </a:rPr>
                  <a:t>x</a:t>
                </a:r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90000"/>
                  </a:lnSpc>
                  <a:buFontTx/>
                  <a:buNone/>
                </a:pPr>
                <a:r>
                  <a:rPr lang="en-US" sz="2800" dirty="0">
                    <a:solidFill>
                      <a:srgbClr val="FF0000"/>
                    </a:solidFill>
                  </a:rPr>
                  <a:t>	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		</a:t>
                </a:r>
                <a:r>
                  <a:rPr lang="en-US" sz="2800" i="1" dirty="0" smtClean="0">
                    <a:solidFill>
                      <a:srgbClr val="FF0000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			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427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42900" y="508001"/>
                <a:ext cx="6172200" cy="7188199"/>
              </a:xfrm>
              <a:blipFill rotWithShape="1">
                <a:blip r:embed="rId2"/>
                <a:stretch>
                  <a:fillRect l="-1974" t="-1356" r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200400" y="6705600"/>
                <a:ext cx="1037912" cy="7468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6705600"/>
                <a:ext cx="1037912" cy="7468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866350" y="7696200"/>
            <a:ext cx="1086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decay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Exponential Growth Model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035214"/>
              </p:ext>
            </p:extLst>
          </p:nvPr>
        </p:nvGraphicFramePr>
        <p:xfrm>
          <a:off x="486205" y="2057400"/>
          <a:ext cx="5635558" cy="167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1384200" imgH="368280" progId="Equation.DSMT4">
                  <p:embed/>
                </p:oleObj>
              </mc:Choice>
              <mc:Fallback>
                <p:oleObj name="Equation" r:id="rId3" imgW="1384200" imgH="36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205" y="2057400"/>
                        <a:ext cx="5635558" cy="167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57250" y="5080000"/>
            <a:ext cx="411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Instead of </a:t>
            </a:r>
            <a:r>
              <a:rPr lang="en-US" i="1"/>
              <a:t>x, t</a:t>
            </a:r>
            <a:r>
              <a:rPr lang="en-US"/>
              <a:t> is the variable.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88194" y="5947833"/>
            <a:ext cx="41831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/>
              <a:t>(1+</a:t>
            </a:r>
            <a:r>
              <a:rPr lang="en-US" i="1"/>
              <a:t>r</a:t>
            </a:r>
            <a:r>
              <a:rPr lang="en-US"/>
              <a:t>) is called the growth factor.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816769" y="7101418"/>
            <a:ext cx="49744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 </a:t>
            </a:r>
            <a:r>
              <a:rPr lang="en-US" i="1" dirty="0"/>
              <a:t>a</a:t>
            </a:r>
            <a:r>
              <a:rPr lang="en-US" dirty="0"/>
              <a:t> is the initial amount.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 </a:t>
            </a:r>
            <a:r>
              <a:rPr lang="en-US" i="1" dirty="0"/>
              <a:t>y</a:t>
            </a:r>
            <a:r>
              <a:rPr lang="en-US" dirty="0"/>
              <a:t> is the amount after </a:t>
            </a:r>
            <a:r>
              <a:rPr lang="en-US" i="1" dirty="0"/>
              <a:t>t</a:t>
            </a:r>
            <a:r>
              <a:rPr lang="en-US" dirty="0"/>
              <a:t>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49" grpId="0" autoUpdateAnimBg="0"/>
      <p:bldP spid="615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pPr eaLnBrk="1" hangingPunct="1"/>
            <a:r>
              <a:rPr lang="en-US" smtClean="0"/>
              <a:t>Exponential Growth</a:t>
            </a:r>
            <a:br>
              <a:rPr lang="en-US" smtClean="0"/>
            </a:br>
            <a:r>
              <a:rPr lang="en-US" smtClean="0"/>
              <a:t>Compound Interest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3210040"/>
              </p:ext>
            </p:extLst>
          </p:nvPr>
        </p:nvGraphicFramePr>
        <p:xfrm>
          <a:off x="1066800" y="1371600"/>
          <a:ext cx="4326732" cy="1972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3" imgW="1688760" imgH="799920" progId="Equation.DSMT4">
                  <p:embed/>
                </p:oleObj>
              </mc:Choice>
              <mc:Fallback>
                <p:oleObj name="Equation" r:id="rId3" imgW="1688760" imgH="799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371600"/>
                        <a:ext cx="4326732" cy="19727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1061" y="3352800"/>
            <a:ext cx="6857999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/>
              <a:t>A</a:t>
            </a:r>
            <a:r>
              <a:rPr lang="en-US" dirty="0"/>
              <a:t> is the balance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r>
              <a:rPr lang="en-US" i="1" dirty="0"/>
              <a:t>P</a:t>
            </a:r>
            <a:r>
              <a:rPr lang="en-US" dirty="0"/>
              <a:t> is the principal deposited in an account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r>
              <a:rPr lang="en-US" dirty="0"/>
              <a:t> </a:t>
            </a:r>
            <a:r>
              <a:rPr lang="en-US" i="1" dirty="0"/>
              <a:t>r</a:t>
            </a:r>
            <a:r>
              <a:rPr lang="en-US" dirty="0"/>
              <a:t> is the interest rate changed to a decimal  (% </a:t>
            </a:r>
            <a:r>
              <a:rPr lang="en-US" dirty="0">
                <a:sym typeface="Symbol" pitchFamily="18" charset="2"/>
              </a:rPr>
              <a:t> 100</a:t>
            </a:r>
            <a:r>
              <a:rPr lang="en-US" dirty="0" smtClean="0">
                <a:sym typeface="Symbol" pitchFamily="18" charset="2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Symbol" pitchFamily="18" charset="2"/>
              </a:rPr>
              <a:t> </a:t>
            </a:r>
            <a:r>
              <a:rPr lang="en-US" i="1" dirty="0">
                <a:sym typeface="Symbol" pitchFamily="18" charset="2"/>
              </a:rPr>
              <a:t>n</a:t>
            </a:r>
            <a:r>
              <a:rPr lang="en-US" dirty="0">
                <a:sym typeface="Symbol" pitchFamily="18" charset="2"/>
              </a:rPr>
              <a:t> is the number of times the interest is compounded in a year.  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ym typeface="Symbol" pitchFamily="18" charset="2"/>
              </a:rPr>
              <a:t>Annually      </a:t>
            </a:r>
            <a:r>
              <a:rPr lang="en-US" i="1" dirty="0">
                <a:sym typeface="Symbol" pitchFamily="18" charset="2"/>
              </a:rPr>
              <a:t>n </a:t>
            </a:r>
            <a:r>
              <a:rPr lang="en-US" dirty="0">
                <a:sym typeface="Symbol" pitchFamily="18" charset="2"/>
              </a:rPr>
              <a:t>= 1	Semiannually    </a:t>
            </a:r>
            <a:r>
              <a:rPr lang="en-US" i="1" dirty="0">
                <a:sym typeface="Symbol" pitchFamily="18" charset="2"/>
              </a:rPr>
              <a:t> n</a:t>
            </a:r>
            <a:r>
              <a:rPr lang="en-US" dirty="0">
                <a:sym typeface="Symbol" pitchFamily="18" charset="2"/>
              </a:rPr>
              <a:t> = </a:t>
            </a:r>
            <a:r>
              <a:rPr lang="en-US" dirty="0" smtClean="0">
                <a:sym typeface="Symbol" pitchFamily="18" charset="2"/>
              </a:rPr>
              <a:t>2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ym typeface="Symbol" pitchFamily="18" charset="2"/>
              </a:rPr>
              <a:t>Quarterly       </a:t>
            </a:r>
            <a:r>
              <a:rPr lang="en-US" i="1" dirty="0">
                <a:sym typeface="Symbol" pitchFamily="18" charset="2"/>
              </a:rPr>
              <a:t>n</a:t>
            </a:r>
            <a:r>
              <a:rPr lang="en-US" dirty="0">
                <a:sym typeface="Symbol" pitchFamily="18" charset="2"/>
              </a:rPr>
              <a:t> = 4      Monthly              </a:t>
            </a:r>
            <a:r>
              <a:rPr lang="en-US" i="1" dirty="0">
                <a:sym typeface="Symbol" pitchFamily="18" charset="2"/>
              </a:rPr>
              <a:t>n</a:t>
            </a:r>
            <a:r>
              <a:rPr lang="en-US" dirty="0">
                <a:sym typeface="Symbol" pitchFamily="18" charset="2"/>
              </a:rPr>
              <a:t> =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Compound Interest Problem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0" y="1800705"/>
            <a:ext cx="3962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You deposit $500 in an account that pays 3% interest.  Find the balance after 2 years if the interest is compounded quarterly.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643094"/>
              </p:ext>
            </p:extLst>
          </p:nvPr>
        </p:nvGraphicFramePr>
        <p:xfrm>
          <a:off x="34212" y="3695225"/>
          <a:ext cx="4057650" cy="110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5" imgW="1688760" imgH="799920" progId="Equation.DSMT4">
                  <p:embed/>
                </p:oleObj>
              </mc:Choice>
              <mc:Fallback>
                <p:oleObj name="Equation" r:id="rId5" imgW="1688760" imgH="799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12" y="3695225"/>
                        <a:ext cx="4057650" cy="11070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45294" y="4830234"/>
            <a:ext cx="13147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i="1"/>
              <a:t>A</a:t>
            </a:r>
            <a:r>
              <a:rPr lang="en-US"/>
              <a:t> = ?</a:t>
            </a:r>
          </a:p>
          <a:p>
            <a:pPr eaLnBrk="1" hangingPunct="1"/>
            <a:r>
              <a:rPr lang="en-US" i="1"/>
              <a:t>P</a:t>
            </a:r>
            <a:r>
              <a:rPr lang="en-US"/>
              <a:t> = $500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89998"/>
              </p:ext>
            </p:extLst>
          </p:nvPr>
        </p:nvGraphicFramePr>
        <p:xfrm>
          <a:off x="514350" y="6248400"/>
          <a:ext cx="23050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7" imgW="1638000" imgH="1028520" progId="Equation.DSMT4">
                  <p:embed/>
                </p:oleObj>
              </mc:Choice>
              <mc:Fallback>
                <p:oleObj name="Equation" r:id="rId7" imgW="1638000" imgH="1028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6248400"/>
                        <a:ext cx="230505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compound interst]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191000" y="2607788"/>
            <a:ext cx="304800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819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06400"/>
            <a:ext cx="5829300" cy="1524000"/>
          </a:xfrm>
        </p:spPr>
        <p:txBody>
          <a:bodyPr/>
          <a:lstStyle/>
          <a:p>
            <a:pPr eaLnBrk="1" hangingPunct="1"/>
            <a:r>
              <a:rPr lang="en-US" smtClean="0"/>
              <a:t>Exponential Decay Model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794048"/>
              </p:ext>
            </p:extLst>
          </p:nvPr>
        </p:nvGraphicFramePr>
        <p:xfrm>
          <a:off x="1200150" y="2540001"/>
          <a:ext cx="4133850" cy="1172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3" imgW="1371600" imgH="368280" progId="Equation.DSMT4">
                  <p:embed/>
                </p:oleObj>
              </mc:Choice>
              <mc:Fallback>
                <p:oleObj name="Equation" r:id="rId3" imgW="1371600" imgH="36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2540001"/>
                        <a:ext cx="4133850" cy="1172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73944" y="4119034"/>
            <a:ext cx="45648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/>
              <a:t> </a:t>
            </a:r>
            <a:r>
              <a:rPr lang="en-US" i="1" dirty="0"/>
              <a:t>y </a:t>
            </a:r>
            <a:r>
              <a:rPr lang="en-US" dirty="0"/>
              <a:t>is the quantity after </a:t>
            </a:r>
            <a:r>
              <a:rPr lang="en-US" i="1" dirty="0"/>
              <a:t>t</a:t>
            </a:r>
            <a:r>
              <a:rPr lang="en-US" dirty="0"/>
              <a:t> years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 </a:t>
            </a:r>
            <a:endParaRPr lang="en-US" dirty="0"/>
          </a:p>
          <a:p>
            <a:pPr eaLnBrk="1" hangingPunct="1"/>
            <a:r>
              <a:rPr lang="en-US" i="1" dirty="0"/>
              <a:t> t</a:t>
            </a:r>
            <a:r>
              <a:rPr lang="en-US" dirty="0"/>
              <a:t> is the variable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 </a:t>
            </a:r>
            <a:r>
              <a:rPr lang="en-US" i="1" dirty="0"/>
              <a:t>a </a:t>
            </a:r>
            <a:r>
              <a:rPr lang="en-US" dirty="0"/>
              <a:t>is the initial amount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(1-</a:t>
            </a:r>
            <a:r>
              <a:rPr lang="en-US" i="1" dirty="0"/>
              <a:t>r</a:t>
            </a:r>
            <a:r>
              <a:rPr lang="en-US" dirty="0"/>
              <a:t>) is the decay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412</Words>
  <Application>Microsoft Office PowerPoint</Application>
  <PresentationFormat>On-screen Show (4:3)</PresentationFormat>
  <Paragraphs>92</Paragraphs>
  <Slides>10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MathType 5.0 Equation</vt:lpstr>
      <vt:lpstr>Microsoft Equation 3.0</vt:lpstr>
      <vt:lpstr>Exponential Growth and Decay</vt:lpstr>
      <vt:lpstr>M &amp; M Lab</vt:lpstr>
      <vt:lpstr>10.1– Exponential Funtions</vt:lpstr>
      <vt:lpstr>PowerPoint Presentation</vt:lpstr>
      <vt:lpstr>PowerPoint Presentation</vt:lpstr>
      <vt:lpstr>Exponential Growth Model</vt:lpstr>
      <vt:lpstr>Exponential Growth Compound Interest</vt:lpstr>
      <vt:lpstr>Compound Interest Problem</vt:lpstr>
      <vt:lpstr>Exponential Decay Model</vt:lpstr>
      <vt:lpstr>Exponential Decay Depreciation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Growth and Decay</dc:title>
  <dc:creator>Raja, Sheila</dc:creator>
  <cp:lastModifiedBy>Raja, Sheila</cp:lastModifiedBy>
  <cp:revision>8</cp:revision>
  <dcterms:created xsi:type="dcterms:W3CDTF">2012-05-10T13:11:38Z</dcterms:created>
  <dcterms:modified xsi:type="dcterms:W3CDTF">2012-05-10T19:03:55Z</dcterms:modified>
</cp:coreProperties>
</file>